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20" r:id="rId2"/>
  </p:sldMasterIdLst>
  <p:notesMasterIdLst>
    <p:notesMasterId r:id="rId19"/>
  </p:notesMasterIdLst>
  <p:handoutMasterIdLst>
    <p:handoutMasterId r:id="rId20"/>
  </p:handoutMasterIdLst>
  <p:sldIdLst>
    <p:sldId id="256" r:id="rId3"/>
    <p:sldId id="473" r:id="rId4"/>
    <p:sldId id="476" r:id="rId5"/>
    <p:sldId id="465" r:id="rId6"/>
    <p:sldId id="464" r:id="rId7"/>
    <p:sldId id="455" r:id="rId8"/>
    <p:sldId id="467" r:id="rId9"/>
    <p:sldId id="474" r:id="rId10"/>
    <p:sldId id="475" r:id="rId11"/>
    <p:sldId id="469" r:id="rId12"/>
    <p:sldId id="470" r:id="rId13"/>
    <p:sldId id="477" r:id="rId14"/>
    <p:sldId id="471" r:id="rId15"/>
    <p:sldId id="472" r:id="rId16"/>
    <p:sldId id="468" r:id="rId17"/>
    <p:sldId id="463" r:id="rId18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8EF"/>
    <a:srgbClr val="13182E"/>
    <a:srgbClr val="212A52"/>
    <a:srgbClr val="16C06A"/>
    <a:srgbClr val="E8E9E8"/>
    <a:srgbClr val="00104B"/>
    <a:srgbClr val="00104D"/>
    <a:srgbClr val="E7E6E6"/>
    <a:srgbClr val="F5F4F3"/>
    <a:srgbClr val="F1F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6259" autoAdjust="0"/>
  </p:normalViewPr>
  <p:slideViewPr>
    <p:cSldViewPr>
      <p:cViewPr varScale="1">
        <p:scale>
          <a:sx n="164" d="100"/>
          <a:sy n="164" d="100"/>
        </p:scale>
        <p:origin x="808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38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1649D-7942-6D44-A605-D8AD3FFC4148}" type="datetimeFigureOut">
              <a:rPr lang="en-US" smtClean="0">
                <a:latin typeface="Calibri"/>
              </a:rPr>
              <a:t>2/25/21</a:t>
            </a:fld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A84F7-ED2F-6A49-BFA4-C158FEEE1215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2585A59D-70F8-D247-82DD-BA5A6D366B3E}" type="datetimeFigureOut">
              <a:rPr lang="en-US" smtClean="0"/>
              <a:pPr/>
              <a:t>2/25/21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BFA35223-E47F-1946-8A6D-4B121950AC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996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2832" y="2062162"/>
            <a:ext cx="3190345" cy="77900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3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47788" y="2947987"/>
            <a:ext cx="1347788" cy="134778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ma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7543" y="2112160"/>
            <a:ext cx="5897880" cy="141518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95269" cy="51435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924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Moc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760158" y="627534"/>
            <a:ext cx="5620154" cy="285878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651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3312" y="4860096"/>
            <a:ext cx="38621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810000" y="1824039"/>
            <a:ext cx="1199886" cy="67746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82567" y="1824039"/>
            <a:ext cx="1199886" cy="67746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960158" y="1824039"/>
            <a:ext cx="1199886" cy="67746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434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30351" y="839449"/>
            <a:ext cx="2575906" cy="372678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642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Img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44367" y="2000250"/>
            <a:ext cx="1651408" cy="16478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44367" y="661392"/>
            <a:ext cx="992386" cy="133776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3754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36513" y="699543"/>
            <a:ext cx="3855420" cy="260792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78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Mock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88760" y="1183034"/>
            <a:ext cx="5381469" cy="129127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3312" y="4860096"/>
            <a:ext cx="38621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276538" y="1761343"/>
            <a:ext cx="2449186" cy="185128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829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286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35312" y="571804"/>
            <a:ext cx="3357796" cy="276350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3312" y="4860096"/>
            <a:ext cx="38621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224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up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45770" y="1014413"/>
            <a:ext cx="1961535" cy="110669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434829" y="1689350"/>
            <a:ext cx="1335198" cy="112130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60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g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4031" y="1645694"/>
            <a:ext cx="7166543" cy="171959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2456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59424" y="904875"/>
            <a:ext cx="1985554" cy="198073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449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Small Midd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14700" y="1466850"/>
            <a:ext cx="1619250" cy="161531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296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62087" y="1843352"/>
            <a:ext cx="1443633" cy="25664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116364" y="1843352"/>
            <a:ext cx="1443633" cy="25664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783068" y="1843352"/>
            <a:ext cx="1443633" cy="25664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437345" y="1843352"/>
            <a:ext cx="1443633" cy="25664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52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37906" y="1870051"/>
            <a:ext cx="2185459" cy="123091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0831" y="1870051"/>
            <a:ext cx="2185459" cy="123091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324100" y="3252806"/>
            <a:ext cx="2185459" cy="123091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822476" y="3252806"/>
            <a:ext cx="2185459" cy="123091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16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167188" y="1390915"/>
            <a:ext cx="1700808" cy="30236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97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184201" y="2223492"/>
            <a:ext cx="5715389" cy="138598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6839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08704" y="2048806"/>
            <a:ext cx="854984" cy="177756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521276" y="2241312"/>
            <a:ext cx="854984" cy="177756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51345" y="2578196"/>
            <a:ext cx="854984" cy="177756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850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3483" y="1514475"/>
            <a:ext cx="7124178" cy="173355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88878" y="1583829"/>
            <a:ext cx="2626598" cy="197577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518902" y="1583829"/>
            <a:ext cx="2626598" cy="197577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476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7494" y="1839591"/>
            <a:ext cx="9151494" cy="217777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17756" y="472190"/>
            <a:ext cx="2306371" cy="354517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7172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730066" y="2259720"/>
            <a:ext cx="3678293" cy="20687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1532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ctor Grou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36279" y="2723525"/>
            <a:ext cx="2996789" cy="168770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641502" y="4243827"/>
            <a:ext cx="1860349" cy="89088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753165" y="4146380"/>
            <a:ext cx="1376405" cy="100657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0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131041" y="4469441"/>
            <a:ext cx="595992" cy="6766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1841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5459" y="1721679"/>
            <a:ext cx="2792627" cy="267812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951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1369732"/>
            <a:ext cx="9147585" cy="347205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087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896307" y="3413760"/>
            <a:ext cx="1218493" cy="12192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8842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976687" y="1682795"/>
            <a:ext cx="1201948" cy="12026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5686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30126" y="1855515"/>
            <a:ext cx="1377633" cy="137843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15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997007" y="2698795"/>
            <a:ext cx="1164274" cy="116494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7387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70813"/>
            <a:ext cx="9144000" cy="2271061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4731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1560" y="483518"/>
            <a:ext cx="5184576" cy="427199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1066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27029" y="230019"/>
            <a:ext cx="4116911" cy="492659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4767" y="1688758"/>
            <a:ext cx="2255459" cy="168052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9972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3320" y="1059582"/>
            <a:ext cx="3578626" cy="37749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8119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ck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1231" y="2067694"/>
            <a:ext cx="9158817" cy="1706180"/>
          </a:xfrm>
          <a:prstGeom prst="rect">
            <a:avLst/>
          </a:prstGeom>
        </p:spPr>
        <p:txBody>
          <a:bodyPr/>
          <a:lstStyle>
            <a:lvl1pPr algn="l"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772506" y="1059582"/>
            <a:ext cx="5591342" cy="377495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12160" y="627534"/>
            <a:ext cx="4104456" cy="420700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7456" y="872878"/>
            <a:ext cx="6098181" cy="340384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02249" y="872878"/>
            <a:ext cx="4505325" cy="338658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3029" y="537264"/>
            <a:ext cx="2778838" cy="203739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3029" y="2580248"/>
            <a:ext cx="2778838" cy="203739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399180" y="537264"/>
            <a:ext cx="2778838" cy="203739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399180" y="2580248"/>
            <a:ext cx="2778838" cy="203739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75332" y="537264"/>
            <a:ext cx="2334354" cy="408416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344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3312" y="4860096"/>
            <a:ext cx="38621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82464" y="2917032"/>
            <a:ext cx="2946400" cy="165735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222258" y="3038475"/>
            <a:ext cx="962642" cy="96678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12858" y="3038475"/>
            <a:ext cx="962642" cy="96678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4075" y="3038475"/>
            <a:ext cx="962642" cy="96678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3832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 rot="20733342">
            <a:off x="2741290" y="2848244"/>
            <a:ext cx="1363640" cy="136561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4"/>
          </p:nvPr>
        </p:nvSpPr>
        <p:spPr>
          <a:xfrm rot="1224953">
            <a:off x="3906038" y="1725352"/>
            <a:ext cx="1365171" cy="1360494"/>
          </a:xfrm>
          <a:custGeom>
            <a:avLst/>
            <a:gdLst>
              <a:gd name="connsiteX0" fmla="*/ 0 w 1365171"/>
              <a:gd name="connsiteY0" fmla="*/ 0 h 1359755"/>
              <a:gd name="connsiteX1" fmla="*/ 1365171 w 1365171"/>
              <a:gd name="connsiteY1" fmla="*/ 0 h 1359755"/>
              <a:gd name="connsiteX2" fmla="*/ 1365171 w 1365171"/>
              <a:gd name="connsiteY2" fmla="*/ 1359755 h 1359755"/>
              <a:gd name="connsiteX3" fmla="*/ 0 w 1365171"/>
              <a:gd name="connsiteY3" fmla="*/ 1359755 h 1359755"/>
              <a:gd name="connsiteX4" fmla="*/ 0 w 1365171"/>
              <a:gd name="connsiteY4" fmla="*/ 0 h 1359755"/>
              <a:gd name="connsiteX0" fmla="*/ 0 w 1365171"/>
              <a:gd name="connsiteY0" fmla="*/ 0 h 1370217"/>
              <a:gd name="connsiteX1" fmla="*/ 1365171 w 1365171"/>
              <a:gd name="connsiteY1" fmla="*/ 0 h 1370217"/>
              <a:gd name="connsiteX2" fmla="*/ 1365171 w 1365171"/>
              <a:gd name="connsiteY2" fmla="*/ 1359755 h 1370217"/>
              <a:gd name="connsiteX3" fmla="*/ 528825 w 1365171"/>
              <a:gd name="connsiteY3" fmla="*/ 1370139 h 1370217"/>
              <a:gd name="connsiteX4" fmla="*/ 0 w 1365171"/>
              <a:gd name="connsiteY4" fmla="*/ 1359755 h 1370217"/>
              <a:gd name="connsiteX5" fmla="*/ 0 w 1365171"/>
              <a:gd name="connsiteY5" fmla="*/ 0 h 1370217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0 w 1365171"/>
              <a:gd name="connsiteY4" fmla="*/ 1359755 h 1365223"/>
              <a:gd name="connsiteX5" fmla="*/ 0 w 1365171"/>
              <a:gd name="connsiteY5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0 w 1365171"/>
              <a:gd name="connsiteY4" fmla="*/ 1359755 h 1365223"/>
              <a:gd name="connsiteX5" fmla="*/ 0 w 1365171"/>
              <a:gd name="connsiteY5" fmla="*/ 0 h 1365223"/>
              <a:gd name="connsiteX0" fmla="*/ 5469 w 1370640"/>
              <a:gd name="connsiteY0" fmla="*/ 0 h 1365223"/>
              <a:gd name="connsiteX1" fmla="*/ 1370640 w 1370640"/>
              <a:gd name="connsiteY1" fmla="*/ 0 h 1365223"/>
              <a:gd name="connsiteX2" fmla="*/ 1370640 w 1370640"/>
              <a:gd name="connsiteY2" fmla="*/ 1359755 h 1365223"/>
              <a:gd name="connsiteX3" fmla="*/ 513457 w 1370640"/>
              <a:gd name="connsiteY3" fmla="*/ 1365223 h 1365223"/>
              <a:gd name="connsiteX4" fmla="*/ 0 w 1370640"/>
              <a:gd name="connsiteY4" fmla="*/ 1038673 h 1365223"/>
              <a:gd name="connsiteX5" fmla="*/ 5469 w 1370640"/>
              <a:gd name="connsiteY5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745 w 1365171"/>
              <a:gd name="connsiteY4" fmla="*/ 1055367 h 1365223"/>
              <a:gd name="connsiteX5" fmla="*/ 0 w 1365171"/>
              <a:gd name="connsiteY5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745 w 1365171"/>
              <a:gd name="connsiteY4" fmla="*/ 1055367 h 1365223"/>
              <a:gd name="connsiteX5" fmla="*/ 0 w 1365171"/>
              <a:gd name="connsiteY5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33067 w 1365171"/>
              <a:gd name="connsiteY4" fmla="*/ 967039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33067 w 1365171"/>
              <a:gd name="connsiteY4" fmla="*/ 967039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03356 w 1365171"/>
              <a:gd name="connsiteY4" fmla="*/ 936676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03356 w 1365171"/>
              <a:gd name="connsiteY4" fmla="*/ 936676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03356 w 1365171"/>
              <a:gd name="connsiteY4" fmla="*/ 936676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03356 w 1365171"/>
              <a:gd name="connsiteY4" fmla="*/ 936676 h 1365223"/>
              <a:gd name="connsiteX5" fmla="*/ 745 w 1365171"/>
              <a:gd name="connsiteY5" fmla="*/ 1055367 h 1365223"/>
              <a:gd name="connsiteX6" fmla="*/ 0 w 1365171"/>
              <a:gd name="connsiteY6" fmla="*/ 0 h 1365223"/>
              <a:gd name="connsiteX0" fmla="*/ 0 w 1365171"/>
              <a:gd name="connsiteY0" fmla="*/ 0 h 1365223"/>
              <a:gd name="connsiteX1" fmla="*/ 1365171 w 1365171"/>
              <a:gd name="connsiteY1" fmla="*/ 0 h 1365223"/>
              <a:gd name="connsiteX2" fmla="*/ 1365171 w 1365171"/>
              <a:gd name="connsiteY2" fmla="*/ 1359755 h 1365223"/>
              <a:gd name="connsiteX3" fmla="*/ 507988 w 1365171"/>
              <a:gd name="connsiteY3" fmla="*/ 1365223 h 1365223"/>
              <a:gd name="connsiteX4" fmla="*/ 203356 w 1365171"/>
              <a:gd name="connsiteY4" fmla="*/ 936676 h 1365223"/>
              <a:gd name="connsiteX5" fmla="*/ 274 w 1365171"/>
              <a:gd name="connsiteY5" fmla="*/ 1041736 h 1365223"/>
              <a:gd name="connsiteX6" fmla="*/ 0 w 1365171"/>
              <a:gd name="connsiteY6" fmla="*/ 0 h 1365223"/>
              <a:gd name="connsiteX0" fmla="*/ 0 w 1365171"/>
              <a:gd name="connsiteY0" fmla="*/ 0 h 1362775"/>
              <a:gd name="connsiteX1" fmla="*/ 1365171 w 1365171"/>
              <a:gd name="connsiteY1" fmla="*/ 0 h 1362775"/>
              <a:gd name="connsiteX2" fmla="*/ 1365171 w 1365171"/>
              <a:gd name="connsiteY2" fmla="*/ 1359755 h 1362775"/>
              <a:gd name="connsiteX3" fmla="*/ 539293 w 1365171"/>
              <a:gd name="connsiteY3" fmla="*/ 1362775 h 1362775"/>
              <a:gd name="connsiteX4" fmla="*/ 203356 w 1365171"/>
              <a:gd name="connsiteY4" fmla="*/ 936676 h 1362775"/>
              <a:gd name="connsiteX5" fmla="*/ 274 w 1365171"/>
              <a:gd name="connsiteY5" fmla="*/ 1041736 h 1362775"/>
              <a:gd name="connsiteX6" fmla="*/ 0 w 1365171"/>
              <a:gd name="connsiteY6" fmla="*/ 0 h 1362775"/>
              <a:gd name="connsiteX0" fmla="*/ 0 w 1365171"/>
              <a:gd name="connsiteY0" fmla="*/ 0 h 1360494"/>
              <a:gd name="connsiteX1" fmla="*/ 1365171 w 1365171"/>
              <a:gd name="connsiteY1" fmla="*/ 0 h 1360494"/>
              <a:gd name="connsiteX2" fmla="*/ 1365171 w 1365171"/>
              <a:gd name="connsiteY2" fmla="*/ 1359755 h 1360494"/>
              <a:gd name="connsiteX3" fmla="*/ 518117 w 1365171"/>
              <a:gd name="connsiteY3" fmla="*/ 1360494 h 1360494"/>
              <a:gd name="connsiteX4" fmla="*/ 203356 w 1365171"/>
              <a:gd name="connsiteY4" fmla="*/ 936676 h 1360494"/>
              <a:gd name="connsiteX5" fmla="*/ 274 w 1365171"/>
              <a:gd name="connsiteY5" fmla="*/ 1041736 h 1360494"/>
              <a:gd name="connsiteX6" fmla="*/ 0 w 1365171"/>
              <a:gd name="connsiteY6" fmla="*/ 0 h 1360494"/>
              <a:gd name="connsiteX0" fmla="*/ 0 w 1365171"/>
              <a:gd name="connsiteY0" fmla="*/ 0 h 1360494"/>
              <a:gd name="connsiteX1" fmla="*/ 1365171 w 1365171"/>
              <a:gd name="connsiteY1" fmla="*/ 0 h 1360494"/>
              <a:gd name="connsiteX2" fmla="*/ 1365171 w 1365171"/>
              <a:gd name="connsiteY2" fmla="*/ 1359755 h 1360494"/>
              <a:gd name="connsiteX3" fmla="*/ 518117 w 1365171"/>
              <a:gd name="connsiteY3" fmla="*/ 1360494 h 1360494"/>
              <a:gd name="connsiteX4" fmla="*/ 203356 w 1365171"/>
              <a:gd name="connsiteY4" fmla="*/ 936676 h 1360494"/>
              <a:gd name="connsiteX5" fmla="*/ 274 w 1365171"/>
              <a:gd name="connsiteY5" fmla="*/ 1041736 h 1360494"/>
              <a:gd name="connsiteX6" fmla="*/ 0 w 1365171"/>
              <a:gd name="connsiteY6" fmla="*/ 0 h 1360494"/>
              <a:gd name="connsiteX0" fmla="*/ 0 w 1365171"/>
              <a:gd name="connsiteY0" fmla="*/ 0 h 1360494"/>
              <a:gd name="connsiteX1" fmla="*/ 1365171 w 1365171"/>
              <a:gd name="connsiteY1" fmla="*/ 0 h 1360494"/>
              <a:gd name="connsiteX2" fmla="*/ 1365171 w 1365171"/>
              <a:gd name="connsiteY2" fmla="*/ 1359755 h 1360494"/>
              <a:gd name="connsiteX3" fmla="*/ 518117 w 1365171"/>
              <a:gd name="connsiteY3" fmla="*/ 1360494 h 1360494"/>
              <a:gd name="connsiteX4" fmla="*/ 192628 w 1365171"/>
              <a:gd name="connsiteY4" fmla="*/ 916955 h 1360494"/>
              <a:gd name="connsiteX5" fmla="*/ 274 w 1365171"/>
              <a:gd name="connsiteY5" fmla="*/ 1041736 h 1360494"/>
              <a:gd name="connsiteX6" fmla="*/ 0 w 1365171"/>
              <a:gd name="connsiteY6" fmla="*/ 0 h 1360494"/>
              <a:gd name="connsiteX0" fmla="*/ 0 w 1365171"/>
              <a:gd name="connsiteY0" fmla="*/ 0 h 1360494"/>
              <a:gd name="connsiteX1" fmla="*/ 1365171 w 1365171"/>
              <a:gd name="connsiteY1" fmla="*/ 0 h 1360494"/>
              <a:gd name="connsiteX2" fmla="*/ 1365171 w 1365171"/>
              <a:gd name="connsiteY2" fmla="*/ 1359755 h 1360494"/>
              <a:gd name="connsiteX3" fmla="*/ 518117 w 1365171"/>
              <a:gd name="connsiteY3" fmla="*/ 1360494 h 1360494"/>
              <a:gd name="connsiteX4" fmla="*/ 192628 w 1365171"/>
              <a:gd name="connsiteY4" fmla="*/ 916955 h 1360494"/>
              <a:gd name="connsiteX5" fmla="*/ 274 w 1365171"/>
              <a:gd name="connsiteY5" fmla="*/ 1041736 h 1360494"/>
              <a:gd name="connsiteX6" fmla="*/ 0 w 1365171"/>
              <a:gd name="connsiteY6" fmla="*/ 0 h 1360494"/>
              <a:gd name="connsiteX0" fmla="*/ 0 w 1365171"/>
              <a:gd name="connsiteY0" fmla="*/ 0 h 1360494"/>
              <a:gd name="connsiteX1" fmla="*/ 1365171 w 1365171"/>
              <a:gd name="connsiteY1" fmla="*/ 0 h 1360494"/>
              <a:gd name="connsiteX2" fmla="*/ 1365171 w 1365171"/>
              <a:gd name="connsiteY2" fmla="*/ 1359755 h 1360494"/>
              <a:gd name="connsiteX3" fmla="*/ 518117 w 1365171"/>
              <a:gd name="connsiteY3" fmla="*/ 1360494 h 1360494"/>
              <a:gd name="connsiteX4" fmla="*/ 192628 w 1365171"/>
              <a:gd name="connsiteY4" fmla="*/ 916955 h 1360494"/>
              <a:gd name="connsiteX5" fmla="*/ 274 w 1365171"/>
              <a:gd name="connsiteY5" fmla="*/ 1041736 h 1360494"/>
              <a:gd name="connsiteX6" fmla="*/ 0 w 1365171"/>
              <a:gd name="connsiteY6" fmla="*/ 0 h 136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171" h="1360494">
                <a:moveTo>
                  <a:pt x="0" y="0"/>
                </a:moveTo>
                <a:lnTo>
                  <a:pt x="1365171" y="0"/>
                </a:lnTo>
                <a:lnTo>
                  <a:pt x="1365171" y="1359755"/>
                </a:lnTo>
                <a:lnTo>
                  <a:pt x="518117" y="1360494"/>
                </a:lnTo>
                <a:cubicBezTo>
                  <a:pt x="301821" y="1058384"/>
                  <a:pt x="252916" y="977626"/>
                  <a:pt x="192628" y="916955"/>
                </a:cubicBezTo>
                <a:cubicBezTo>
                  <a:pt x="165319" y="918093"/>
                  <a:pt x="93864" y="967877"/>
                  <a:pt x="274" y="1041736"/>
                </a:cubicBezTo>
                <a:cubicBezTo>
                  <a:pt x="26" y="689947"/>
                  <a:pt x="248" y="351789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5"/>
          </p:nvPr>
        </p:nvSpPr>
        <p:spPr>
          <a:xfrm rot="20952885">
            <a:off x="2395018" y="943429"/>
            <a:ext cx="1363511" cy="1366206"/>
          </a:xfrm>
          <a:custGeom>
            <a:avLst/>
            <a:gdLst>
              <a:gd name="connsiteX0" fmla="*/ 0 w 1358514"/>
              <a:gd name="connsiteY0" fmla="*/ 0 h 1363740"/>
              <a:gd name="connsiteX1" fmla="*/ 1358514 w 1358514"/>
              <a:gd name="connsiteY1" fmla="*/ 0 h 1363740"/>
              <a:gd name="connsiteX2" fmla="*/ 1358514 w 1358514"/>
              <a:gd name="connsiteY2" fmla="*/ 1363740 h 1363740"/>
              <a:gd name="connsiteX3" fmla="*/ 0 w 1358514"/>
              <a:gd name="connsiteY3" fmla="*/ 1363740 h 1363740"/>
              <a:gd name="connsiteX4" fmla="*/ 0 w 1358514"/>
              <a:gd name="connsiteY4" fmla="*/ 0 h 1363740"/>
              <a:gd name="connsiteX0" fmla="*/ 0 w 1358514"/>
              <a:gd name="connsiteY0" fmla="*/ 0 h 1363740"/>
              <a:gd name="connsiteX1" fmla="*/ 1358514 w 1358514"/>
              <a:gd name="connsiteY1" fmla="*/ 0 h 1363740"/>
              <a:gd name="connsiteX2" fmla="*/ 1358514 w 1358514"/>
              <a:gd name="connsiteY2" fmla="*/ 1363740 h 1363740"/>
              <a:gd name="connsiteX3" fmla="*/ 1199144 w 1358514"/>
              <a:gd name="connsiteY3" fmla="*/ 1362684 h 1363740"/>
              <a:gd name="connsiteX4" fmla="*/ 0 w 1358514"/>
              <a:gd name="connsiteY4" fmla="*/ 1363740 h 1363740"/>
              <a:gd name="connsiteX5" fmla="*/ 0 w 1358514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1498"/>
              <a:gd name="connsiteY0" fmla="*/ 0 h 1363740"/>
              <a:gd name="connsiteX1" fmla="*/ 1358514 w 1361498"/>
              <a:gd name="connsiteY1" fmla="*/ 0 h 1363740"/>
              <a:gd name="connsiteX2" fmla="*/ 1361498 w 1361498"/>
              <a:gd name="connsiteY2" fmla="*/ 1104967 h 1363740"/>
              <a:gd name="connsiteX3" fmla="*/ 1199144 w 1361498"/>
              <a:gd name="connsiteY3" fmla="*/ 1362684 h 1363740"/>
              <a:gd name="connsiteX4" fmla="*/ 0 w 1361498"/>
              <a:gd name="connsiteY4" fmla="*/ 1363740 h 1363740"/>
              <a:gd name="connsiteX5" fmla="*/ 0 w 1361498"/>
              <a:gd name="connsiteY5" fmla="*/ 0 h 1363740"/>
              <a:gd name="connsiteX0" fmla="*/ 0 w 1363511"/>
              <a:gd name="connsiteY0" fmla="*/ 0 h 1363740"/>
              <a:gd name="connsiteX1" fmla="*/ 1358514 w 1363511"/>
              <a:gd name="connsiteY1" fmla="*/ 0 h 1363740"/>
              <a:gd name="connsiteX2" fmla="*/ 1363511 w 1363511"/>
              <a:gd name="connsiteY2" fmla="*/ 1094400 h 1363740"/>
              <a:gd name="connsiteX3" fmla="*/ 1199144 w 1363511"/>
              <a:gd name="connsiteY3" fmla="*/ 1362684 h 1363740"/>
              <a:gd name="connsiteX4" fmla="*/ 0 w 1363511"/>
              <a:gd name="connsiteY4" fmla="*/ 1363740 h 1363740"/>
              <a:gd name="connsiteX5" fmla="*/ 0 w 1363511"/>
              <a:gd name="connsiteY5" fmla="*/ 0 h 1363740"/>
              <a:gd name="connsiteX0" fmla="*/ 0 w 1363511"/>
              <a:gd name="connsiteY0" fmla="*/ 0 h 1366206"/>
              <a:gd name="connsiteX1" fmla="*/ 1358514 w 1363511"/>
              <a:gd name="connsiteY1" fmla="*/ 0 h 1366206"/>
              <a:gd name="connsiteX2" fmla="*/ 1363511 w 1363511"/>
              <a:gd name="connsiteY2" fmla="*/ 1094400 h 1366206"/>
              <a:gd name="connsiteX3" fmla="*/ 1198473 w 1363511"/>
              <a:gd name="connsiteY3" fmla="*/ 1366206 h 1366206"/>
              <a:gd name="connsiteX4" fmla="*/ 0 w 1363511"/>
              <a:gd name="connsiteY4" fmla="*/ 1363740 h 1366206"/>
              <a:gd name="connsiteX5" fmla="*/ 0 w 1363511"/>
              <a:gd name="connsiteY5" fmla="*/ 0 h 1366206"/>
              <a:gd name="connsiteX0" fmla="*/ 0 w 1363511"/>
              <a:gd name="connsiteY0" fmla="*/ 0 h 1366206"/>
              <a:gd name="connsiteX1" fmla="*/ 1358514 w 1363511"/>
              <a:gd name="connsiteY1" fmla="*/ 0 h 1366206"/>
              <a:gd name="connsiteX2" fmla="*/ 1363511 w 1363511"/>
              <a:gd name="connsiteY2" fmla="*/ 1094400 h 1366206"/>
              <a:gd name="connsiteX3" fmla="*/ 1198473 w 1363511"/>
              <a:gd name="connsiteY3" fmla="*/ 1366206 h 1366206"/>
              <a:gd name="connsiteX4" fmla="*/ 0 w 1363511"/>
              <a:gd name="connsiteY4" fmla="*/ 1363740 h 1366206"/>
              <a:gd name="connsiteX5" fmla="*/ 0 w 1363511"/>
              <a:gd name="connsiteY5" fmla="*/ 0 h 136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3511" h="1366206">
                <a:moveTo>
                  <a:pt x="0" y="0"/>
                </a:moveTo>
                <a:lnTo>
                  <a:pt x="1358514" y="0"/>
                </a:lnTo>
                <a:cubicBezTo>
                  <a:pt x="1359509" y="368322"/>
                  <a:pt x="1362516" y="726078"/>
                  <a:pt x="1363511" y="1094400"/>
                </a:cubicBezTo>
                <a:cubicBezTo>
                  <a:pt x="1317230" y="1151086"/>
                  <a:pt x="1276460" y="1238901"/>
                  <a:pt x="1198473" y="1366206"/>
                </a:cubicBezTo>
                <a:lnTo>
                  <a:pt x="0" y="136374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6"/>
          </p:nvPr>
        </p:nvSpPr>
        <p:spPr>
          <a:xfrm rot="641361">
            <a:off x="1069013" y="1571946"/>
            <a:ext cx="1354280" cy="1367649"/>
          </a:xfrm>
          <a:custGeom>
            <a:avLst/>
            <a:gdLst>
              <a:gd name="connsiteX0" fmla="*/ 0 w 1354082"/>
              <a:gd name="connsiteY0" fmla="*/ 0 h 1362713"/>
              <a:gd name="connsiteX1" fmla="*/ 1354082 w 1354082"/>
              <a:gd name="connsiteY1" fmla="*/ 0 h 1362713"/>
              <a:gd name="connsiteX2" fmla="*/ 1354082 w 1354082"/>
              <a:gd name="connsiteY2" fmla="*/ 1362713 h 1362713"/>
              <a:gd name="connsiteX3" fmla="*/ 0 w 1354082"/>
              <a:gd name="connsiteY3" fmla="*/ 1362713 h 1362713"/>
              <a:gd name="connsiteX4" fmla="*/ 0 w 1354082"/>
              <a:gd name="connsiteY4" fmla="*/ 0 h 1362713"/>
              <a:gd name="connsiteX0" fmla="*/ 0 w 1354082"/>
              <a:gd name="connsiteY0" fmla="*/ 0 h 1362713"/>
              <a:gd name="connsiteX1" fmla="*/ 971109 w 1354082"/>
              <a:gd name="connsiteY1" fmla="*/ 145 h 1362713"/>
              <a:gd name="connsiteX2" fmla="*/ 1354082 w 1354082"/>
              <a:gd name="connsiteY2" fmla="*/ 0 h 1362713"/>
              <a:gd name="connsiteX3" fmla="*/ 1354082 w 1354082"/>
              <a:gd name="connsiteY3" fmla="*/ 1362713 h 1362713"/>
              <a:gd name="connsiteX4" fmla="*/ 0 w 1354082"/>
              <a:gd name="connsiteY4" fmla="*/ 1362713 h 1362713"/>
              <a:gd name="connsiteX5" fmla="*/ 0 w 1354082"/>
              <a:gd name="connsiteY5" fmla="*/ 0 h 1362713"/>
              <a:gd name="connsiteX0" fmla="*/ 0 w 1356793"/>
              <a:gd name="connsiteY0" fmla="*/ 0 h 1362713"/>
              <a:gd name="connsiteX1" fmla="*/ 971109 w 1356793"/>
              <a:gd name="connsiteY1" fmla="*/ 145 h 1362713"/>
              <a:gd name="connsiteX2" fmla="*/ 1356793 w 1356793"/>
              <a:gd name="connsiteY2" fmla="*/ 921257 h 1362713"/>
              <a:gd name="connsiteX3" fmla="*/ 1354082 w 1356793"/>
              <a:gd name="connsiteY3" fmla="*/ 1362713 h 1362713"/>
              <a:gd name="connsiteX4" fmla="*/ 0 w 1356793"/>
              <a:gd name="connsiteY4" fmla="*/ 1362713 h 1362713"/>
              <a:gd name="connsiteX5" fmla="*/ 0 w 1356793"/>
              <a:gd name="connsiteY5" fmla="*/ 0 h 1362713"/>
              <a:gd name="connsiteX0" fmla="*/ 0 w 1356793"/>
              <a:gd name="connsiteY0" fmla="*/ 4936 h 1367649"/>
              <a:gd name="connsiteX1" fmla="*/ 980228 w 1356793"/>
              <a:gd name="connsiteY1" fmla="*/ 0 h 1367649"/>
              <a:gd name="connsiteX2" fmla="*/ 1356793 w 1356793"/>
              <a:gd name="connsiteY2" fmla="*/ 926193 h 1367649"/>
              <a:gd name="connsiteX3" fmla="*/ 1354082 w 1356793"/>
              <a:gd name="connsiteY3" fmla="*/ 1367649 h 1367649"/>
              <a:gd name="connsiteX4" fmla="*/ 0 w 1356793"/>
              <a:gd name="connsiteY4" fmla="*/ 1367649 h 1367649"/>
              <a:gd name="connsiteX5" fmla="*/ 0 w 1356793"/>
              <a:gd name="connsiteY5" fmla="*/ 4936 h 1367649"/>
              <a:gd name="connsiteX0" fmla="*/ 0 w 1354280"/>
              <a:gd name="connsiteY0" fmla="*/ 4936 h 1367649"/>
              <a:gd name="connsiteX1" fmla="*/ 980228 w 1354280"/>
              <a:gd name="connsiteY1" fmla="*/ 0 h 1367649"/>
              <a:gd name="connsiteX2" fmla="*/ 1353367 w 1354280"/>
              <a:gd name="connsiteY2" fmla="*/ 943636 h 1367649"/>
              <a:gd name="connsiteX3" fmla="*/ 1354082 w 1354280"/>
              <a:gd name="connsiteY3" fmla="*/ 1367649 h 1367649"/>
              <a:gd name="connsiteX4" fmla="*/ 0 w 1354280"/>
              <a:gd name="connsiteY4" fmla="*/ 1367649 h 1367649"/>
              <a:gd name="connsiteX5" fmla="*/ 0 w 1354280"/>
              <a:gd name="connsiteY5" fmla="*/ 4936 h 136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280" h="1367649">
                <a:moveTo>
                  <a:pt x="0" y="4936"/>
                </a:moveTo>
                <a:lnTo>
                  <a:pt x="980228" y="0"/>
                </a:lnTo>
                <a:lnTo>
                  <a:pt x="1353367" y="943636"/>
                </a:lnTo>
                <a:cubicBezTo>
                  <a:pt x="1352463" y="1090788"/>
                  <a:pt x="1354986" y="1220497"/>
                  <a:pt x="1354082" y="1367649"/>
                </a:cubicBezTo>
                <a:lnTo>
                  <a:pt x="0" y="1367649"/>
                </a:lnTo>
                <a:lnTo>
                  <a:pt x="0" y="4936"/>
                </a:lnTo>
                <a:close/>
              </a:path>
            </a:pathLst>
          </a:cu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334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88108" y="741682"/>
            <a:ext cx="3656476" cy="366542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498173" y="741682"/>
            <a:ext cx="4653321" cy="115457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98173" y="1948390"/>
            <a:ext cx="4653321" cy="1154574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498173" y="3155098"/>
            <a:ext cx="1250555" cy="125200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817307" y="3155098"/>
            <a:ext cx="1250555" cy="125200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128946" y="3155098"/>
            <a:ext cx="2034104" cy="125200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442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3448" y="764380"/>
            <a:ext cx="1924664" cy="344785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59453" y="-14990"/>
            <a:ext cx="1650022" cy="29372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959452" y="2998034"/>
            <a:ext cx="4910383" cy="121420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683322" y="1371600"/>
            <a:ext cx="1552586" cy="15506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83322" y="-14990"/>
            <a:ext cx="1552586" cy="13183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09755" y="1371600"/>
            <a:ext cx="1552586" cy="15506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703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8596" y="857846"/>
            <a:ext cx="6110394" cy="34242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31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11164" y="592111"/>
            <a:ext cx="3591013" cy="200868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356387" y="592111"/>
            <a:ext cx="2011663" cy="200868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9968" y="592111"/>
            <a:ext cx="2011663" cy="2008682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11164" y="2653399"/>
            <a:ext cx="7718174" cy="191110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8650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53384" y="606392"/>
            <a:ext cx="1913803" cy="19146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2082" y="2524569"/>
            <a:ext cx="1913803" cy="19146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82863" y="606392"/>
            <a:ext cx="1913803" cy="19146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1561" y="2524569"/>
            <a:ext cx="1913803" cy="191463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9551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7195" y="4860096"/>
            <a:ext cx="418450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79993" y="598755"/>
            <a:ext cx="2506347" cy="250883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330688" y="598755"/>
            <a:ext cx="2506347" cy="250883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881383" y="598755"/>
            <a:ext cx="2506347" cy="250883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8204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117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39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3312" y="4860096"/>
            <a:ext cx="38621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0257" cy="21931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405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910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3975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497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849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592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9153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313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5817" y="4860096"/>
            <a:ext cx="40120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7744" y="1959769"/>
            <a:ext cx="1457325" cy="14573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02171" y="1959769"/>
            <a:ext cx="1457325" cy="14573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10620" y="1959769"/>
            <a:ext cx="1457325" cy="14573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715047" y="1959769"/>
            <a:ext cx="1457325" cy="14573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5001" y="1945481"/>
            <a:ext cx="1662113" cy="1662113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722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95269" cy="51435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1" y="4844526"/>
            <a:ext cx="9147586" cy="2976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u="sng" dirty="0">
              <a:latin typeface="Calibri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11968" y="4939155"/>
            <a:ext cx="88586" cy="88468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51520" y="4938304"/>
            <a:ext cx="89266" cy="89576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u="none" dirty="0"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18322" y="4860096"/>
            <a:ext cx="416196" cy="193041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03380" y="4881348"/>
            <a:ext cx="3740828" cy="194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4903521"/>
            <a:ext cx="662136" cy="149192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3571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03380" y="4881348"/>
            <a:ext cx="3740828" cy="194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alpha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Ellips 1"/>
          <p:cNvSpPr/>
          <p:nvPr userDrawn="1"/>
        </p:nvSpPr>
        <p:spPr bwMode="auto">
          <a:xfrm>
            <a:off x="6012160" y="0"/>
            <a:ext cx="3507854" cy="3507854"/>
          </a:xfrm>
          <a:prstGeom prst="ellipse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6DD5D-4A92-4F46-BAEF-4FE805177985}" type="datetimeFigureOut">
              <a:rPr lang="sv-SE" smtClean="0"/>
              <a:t>2021-02-25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1A2B7-B375-914E-B7C2-7D7F842BCE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58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FAM_Mon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4554"/>
            <a:ext cx="9360650" cy="566809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17" y="699542"/>
            <a:ext cx="5394975" cy="252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843558"/>
            <a:ext cx="7704856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Forskning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,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kvalitets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-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och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utvecklingsarbete</a:t>
            </a:r>
            <a:endParaRPr lang="en-US" sz="40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6" name="Rectangle 15"/>
          <p:cNvSpPr>
            <a:spLocks/>
          </p:cNvSpPr>
          <p:nvPr/>
        </p:nvSpPr>
        <p:spPr bwMode="auto">
          <a:xfrm>
            <a:off x="903081" y="1623850"/>
            <a:ext cx="6261207" cy="238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Nationella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kvalitetsdagen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primärvård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PrimärvårdsKvalitet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Överdiagnostik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överbehandling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Kvalitetsverktyg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kvalitetsmodell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Kvalitetsindikatorer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Vetenskaplig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kommitté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kongressen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Årets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avhandling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669674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Tidskriften</a:t>
            </a:r>
            <a:r>
              <a:rPr lang="en-US" sz="45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AllmänMedicin</a:t>
            </a:r>
            <a:endParaRPr lang="en-US" sz="45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6" name="Rectangle 15"/>
          <p:cNvSpPr>
            <a:spLocks/>
          </p:cNvSpPr>
          <p:nvPr/>
        </p:nvSpPr>
        <p:spPr bwMode="auto">
          <a:xfrm>
            <a:off x="3995936" y="1563638"/>
            <a:ext cx="4356484" cy="189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Allmänläkare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skriver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allmänläkare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Fyra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nummer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per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år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Om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utbildning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fortbildning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forskning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Forum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debatt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reflektioner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Epost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chefredaktor@sfam.se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364013"/>
              </p:ext>
            </p:extLst>
          </p:nvPr>
        </p:nvGraphicFramePr>
        <p:xfrm>
          <a:off x="1043609" y="1275606"/>
          <a:ext cx="2524404" cy="357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5" imgW="7552440" imgH="10693080" progId="AcroExch.Document.7">
                  <p:embed/>
                </p:oleObj>
              </mc:Choice>
              <mc:Fallback>
                <p:oleObj name="Acrobat Document" r:id="rId5" imgW="7552440" imgH="106930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9" y="1275606"/>
                        <a:ext cx="2524404" cy="3572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6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680052" y="843558"/>
            <a:ext cx="669674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>
                <a:solidFill>
                  <a:srgbClr val="051423"/>
                </a:solidFill>
                <a:latin typeface="Calibri"/>
                <a:ea typeface="Bebas Neue Light" charset="0"/>
                <a:cs typeface="Calibri"/>
                <a:sym typeface="Bebas Neue" charset="0"/>
              </a:rPr>
              <a:t>SFAM:s hemsida – sfam.se</a:t>
            </a:r>
          </a:p>
        </p:txBody>
      </p:sp>
      <p:sp>
        <p:nvSpPr>
          <p:cNvPr id="6" name="Rectangle 15"/>
          <p:cNvSpPr>
            <a:spLocks/>
          </p:cNvSpPr>
          <p:nvPr/>
        </p:nvSpPr>
        <p:spPr bwMode="auto">
          <a:xfrm>
            <a:off x="3791850" y="1419622"/>
            <a:ext cx="432048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Kontaktuppgifter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till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styrelse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kansli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lokalföreningar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nätverk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Information om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föreningens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olika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delar</a:t>
            </a:r>
            <a:endParaRPr lang="en-US" sz="1800" dirty="0" err="1">
              <a:solidFill>
                <a:schemeClr val="tx1"/>
              </a:solidFill>
              <a:latin typeface="Calibri"/>
              <a:ea typeface="Lato" charset="0"/>
              <a:cs typeface="Calibri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Kalender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med SFAM:s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aktiviteter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Samtliga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nummer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av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tidskriften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AllmänMedicin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från</a:t>
            </a:r>
            <a:r>
              <a:rPr lang="en-US" sz="180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2004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framåt</a:t>
            </a:r>
            <a:br>
              <a:rPr lang="en-US" sz="1800" dirty="0">
                <a:latin typeface="Calibri"/>
                <a:ea typeface="Lato" charset="0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Bli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medlem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anmäl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dig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på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hemsidan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7871EBA-8C54-E74A-832E-1374B61C8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1" b="8142"/>
          <a:stretch/>
        </p:blipFill>
        <p:spPr>
          <a:xfrm>
            <a:off x="755575" y="1419622"/>
            <a:ext cx="281654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/>
          </p:cNvSpPr>
          <p:nvPr/>
        </p:nvSpPr>
        <p:spPr bwMode="auto">
          <a:xfrm>
            <a:off x="904784" y="903771"/>
            <a:ext cx="4464496" cy="6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buClr>
                <a:srgbClr val="16C06A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SFAM:s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debattforum</a:t>
            </a:r>
            <a:endParaRPr lang="en-US" sz="20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345638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Bebas Neue" charset="0"/>
              </a:rPr>
              <a:t>Ordbyte</a:t>
            </a:r>
            <a:endParaRPr lang="en-US" sz="4500" b="1" dirty="0">
              <a:solidFill>
                <a:schemeClr val="tx1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pic>
        <p:nvPicPr>
          <p:cNvPr id="11" name="Bildobjekt 10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8406" r="35914" b="1384"/>
          <a:stretch/>
        </p:blipFill>
        <p:spPr>
          <a:xfrm>
            <a:off x="5436096" y="-740618"/>
            <a:ext cx="4364795" cy="4320480"/>
          </a:xfrm>
          <a:prstGeom prst="ellipse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9" name="Rectangle 15"/>
          <p:cNvSpPr>
            <a:spLocks/>
          </p:cNvSpPr>
          <p:nvPr/>
        </p:nvSpPr>
        <p:spPr bwMode="auto">
          <a:xfrm>
            <a:off x="899592" y="1707654"/>
            <a:ext cx="52565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Över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600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deltagare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de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flesta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allmänläkare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Inspiration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tankar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Frågor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Nya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rön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Ordningsman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: Anders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Hernborg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Vill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du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gå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med?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Skicka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ett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tomt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brev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till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sfam-ordbyte+subscribe@googlegroups.com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6768752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Internationellt</a:t>
            </a:r>
            <a:r>
              <a:rPr lang="en-US" sz="45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samarbete</a:t>
            </a:r>
            <a:endParaRPr lang="en-US" sz="45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6" name="Rectangle 15"/>
          <p:cNvSpPr>
            <a:spLocks/>
          </p:cNvSpPr>
          <p:nvPr/>
        </p:nvSpPr>
        <p:spPr bwMode="auto">
          <a:xfrm>
            <a:off x="911530" y="1262533"/>
            <a:ext cx="7200800" cy="186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Nordic Federation of General Practice</a:t>
            </a:r>
          </a:p>
          <a:p>
            <a:pPr marL="971550" lvl="3" indent="-4572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Nordic Congress of General Practice</a:t>
            </a:r>
          </a:p>
          <a:p>
            <a:pPr marL="971550" lvl="3" indent="-4572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Scandinavian Journal of Primary Healthcare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EGPRN  European General Practice Research Network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EURACT  European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Acacemy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of Teachers in General Practice/Family Medicine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EQUIP  European Society for Quality and Safety in Family Practice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419" y="1108001"/>
            <a:ext cx="3290281" cy="77927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57082"/>
            <a:ext cx="1071238" cy="936632"/>
          </a:xfrm>
          <a:prstGeom prst="rect">
            <a:avLst/>
          </a:prstGeom>
        </p:spPr>
      </p:pic>
      <p:sp>
        <p:nvSpPr>
          <p:cNvPr id="9" name="Rectangle 15"/>
          <p:cNvSpPr>
            <a:spLocks/>
          </p:cNvSpPr>
          <p:nvPr/>
        </p:nvSpPr>
        <p:spPr bwMode="auto">
          <a:xfrm>
            <a:off x="2534680" y="3258896"/>
            <a:ext cx="5665477" cy="9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WONCA  World Organization of Family Doctors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Vasco da Gama Movement  WONCA Europe Working Group 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 New and Future General Practitioners</a:t>
            </a:r>
          </a:p>
        </p:txBody>
      </p:sp>
    </p:spTree>
    <p:extLst>
      <p:ext uri="{BB962C8B-B14F-4D97-AF65-F5344CB8AC3E}">
        <p14:creationId xmlns:p14="http://schemas.microsoft.com/office/powerpoint/2010/main" val="17837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80578"/>
            <a:ext cx="9540552" cy="6341662"/>
          </a:xfrm>
          <a:prstGeom prst="rect">
            <a:avLst/>
          </a:prstGeom>
        </p:spPr>
      </p:pic>
      <p:sp>
        <p:nvSpPr>
          <p:cNvPr id="15364" name="Rectangle 4"/>
          <p:cNvSpPr>
            <a:spLocks/>
          </p:cNvSpPr>
          <p:nvPr/>
        </p:nvSpPr>
        <p:spPr bwMode="auto">
          <a:xfrm>
            <a:off x="4932040" y="627534"/>
            <a:ext cx="33843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90000"/>
              </a:lnSpc>
            </a:pPr>
            <a:endParaRPr lang="sv-SE" sz="1600" b="1" baseline="30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371950"/>
            <a:ext cx="1231957" cy="57606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788024" y="2639079"/>
            <a:ext cx="36724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sv-SE" sz="2400" b="1" dirty="0">
                <a:solidFill>
                  <a:srgbClr val="F2F8EF"/>
                </a:solidFill>
                <a:latin typeface="Calibri" charset="0"/>
                <a:ea typeface="Calibri" charset="0"/>
                <a:cs typeface="Calibri" charset="0"/>
              </a:rPr>
              <a:t>Välkommen som medlem!</a:t>
            </a:r>
          </a:p>
          <a:p>
            <a:pPr algn="l">
              <a:lnSpc>
                <a:spcPct val="90000"/>
              </a:lnSpc>
            </a:pPr>
            <a:endParaRPr lang="sv-SE" sz="1800" b="1" baseline="30000" dirty="0">
              <a:solidFill>
                <a:srgbClr val="F2F8E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FAM_Mon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90289"/>
            <a:ext cx="9360650" cy="5668094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899591" y="1781808"/>
            <a:ext cx="7920881" cy="18700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5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15"/>
          <p:cNvSpPr>
            <a:spLocks/>
          </p:cNvSpPr>
          <p:nvPr/>
        </p:nvSpPr>
        <p:spPr bwMode="auto">
          <a:xfrm>
            <a:off x="2919244" y="2565422"/>
            <a:ext cx="3319224" cy="85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buClr>
                <a:srgbClr val="00104B"/>
              </a:buClr>
              <a:buSzPct val="67000"/>
            </a:pPr>
            <a:r>
              <a:rPr lang="sv-SE" sz="3600" dirty="0">
                <a:latin typeface="Calibri"/>
              </a:rPr>
              <a:t>www.sfam.se</a:t>
            </a: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13712" y="339502"/>
            <a:ext cx="9130288" cy="91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5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Bebas Neue" charset="0"/>
              </a:rPr>
              <a:t>Kontakta</a:t>
            </a:r>
            <a:r>
              <a:rPr lang="en-US" sz="35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Bebas Neue" charset="0"/>
              </a:rPr>
              <a:t>oss</a:t>
            </a:r>
            <a:endParaRPr lang="en-US" sz="3500" dirty="0">
              <a:solidFill>
                <a:schemeClr val="bg1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5220072" y="2283718"/>
            <a:ext cx="30243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20000"/>
              </a:lnSpc>
              <a:buClr>
                <a:srgbClr val="00104B"/>
              </a:buClr>
              <a:buSzPct val="67000"/>
            </a:pPr>
            <a:endParaRPr lang="sv-SE" sz="1600" dirty="0">
              <a:latin typeface="Calibri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24981B7-46BD-BB45-85F1-16BAEE9139FC}"/>
              </a:ext>
            </a:extLst>
          </p:cNvPr>
          <p:cNvSpPr txBox="1"/>
          <p:nvPr/>
        </p:nvSpPr>
        <p:spPr>
          <a:xfrm>
            <a:off x="1979712" y="1980946"/>
            <a:ext cx="5688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Du hittar kontaktuppgifter på SFAM:s hemsida</a:t>
            </a:r>
          </a:p>
        </p:txBody>
      </p:sp>
    </p:spTree>
    <p:extLst>
      <p:ext uri="{BB962C8B-B14F-4D97-AF65-F5344CB8AC3E}">
        <p14:creationId xmlns:p14="http://schemas.microsoft.com/office/powerpoint/2010/main" val="32770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1691680" y="195486"/>
            <a:ext cx="576064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r>
              <a:rPr lang="sv-SE" sz="2800" b="1" dirty="0">
                <a:solidFill>
                  <a:schemeClr val="tx1"/>
                </a:solidFill>
                <a:latin typeface="Calibri"/>
                <a:cs typeface="Calibri"/>
              </a:rPr>
              <a:t>Svensk förening för allmänmedicin</a:t>
            </a:r>
          </a:p>
          <a:p>
            <a:pPr>
              <a:lnSpc>
                <a:spcPct val="110000"/>
              </a:lnSpc>
            </a:pPr>
            <a:r>
              <a:rPr lang="sv-SE" sz="2400" dirty="0">
                <a:solidFill>
                  <a:schemeClr val="tx1"/>
                </a:solidFill>
                <a:latin typeface="Calibri"/>
                <a:cs typeface="Calibri"/>
              </a:rPr>
              <a:t>är allmänläkarnas vetenskapliga och professionella förening.</a:t>
            </a:r>
          </a:p>
          <a:p>
            <a:pPr>
              <a:lnSpc>
                <a:spcPct val="110000"/>
              </a:lnSpc>
            </a:pPr>
            <a:endParaRPr lang="sv-SE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sv-SE" sz="2400" dirty="0" err="1">
                <a:solidFill>
                  <a:schemeClr val="tx1"/>
                </a:solidFill>
                <a:latin typeface="Calibri"/>
                <a:cs typeface="Calibri"/>
              </a:rPr>
              <a:t>SFAM:s</a:t>
            </a:r>
            <a:r>
              <a:rPr lang="sv-SE" sz="2400" dirty="0">
                <a:solidFill>
                  <a:schemeClr val="tx1"/>
                </a:solidFill>
                <a:latin typeface="Calibri"/>
                <a:cs typeface="Calibri"/>
              </a:rPr>
              <a:t> ändamål är att på ett oberoende sätt främja utbildning, fortbildning, forskning och utveckling inom allmänmedicin.</a:t>
            </a:r>
          </a:p>
        </p:txBody>
      </p:sp>
    </p:spTree>
    <p:extLst>
      <p:ext uri="{BB962C8B-B14F-4D97-AF65-F5344CB8AC3E}">
        <p14:creationId xmlns:p14="http://schemas.microsoft.com/office/powerpoint/2010/main" val="15731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633670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Organisation</a:t>
            </a:r>
            <a:r>
              <a:rPr lang="en-US" sz="45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SFAM</a:t>
            </a:r>
            <a:endParaRPr lang="en-US" sz="45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6" name="Rectangle 15"/>
          <p:cNvSpPr>
            <a:spLocks/>
          </p:cNvSpPr>
          <p:nvPr/>
        </p:nvSpPr>
        <p:spPr bwMode="auto">
          <a:xfrm>
            <a:off x="899592" y="1491630"/>
            <a:ext cx="72008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Specialitetsförening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allmänmedicin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Sveriges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Läkarförbund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Sektion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Svenska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Läkaresällskapet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Styrelse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Kansli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Lokalföreningar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nätverk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/>
          </p:cNvSpPr>
          <p:nvPr/>
        </p:nvSpPr>
        <p:spPr bwMode="auto">
          <a:xfrm>
            <a:off x="899593" y="1108001"/>
            <a:ext cx="4464496" cy="38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buClr>
                <a:srgbClr val="16C06A"/>
              </a:buClr>
              <a:buSzPct val="100000"/>
            </a:pPr>
            <a:r>
              <a:rPr lang="en-US" sz="20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Fasta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arbetsgrupper</a:t>
            </a:r>
            <a:endParaRPr lang="en-US" sz="20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345638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Bebas Neue" charset="0"/>
              </a:rPr>
              <a:t>SFAM:s </a:t>
            </a:r>
            <a:r>
              <a:rPr lang="en-US" sz="4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Bebas Neue" charset="0"/>
              </a:rPr>
              <a:t>råd</a:t>
            </a:r>
            <a:endParaRPr lang="en-US" sz="4500" b="1" dirty="0">
              <a:solidFill>
                <a:schemeClr val="tx1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pic>
        <p:nvPicPr>
          <p:cNvPr id="11" name="Bildobjekt 10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8406" r="35914" b="1384"/>
          <a:stretch/>
        </p:blipFill>
        <p:spPr>
          <a:xfrm>
            <a:off x="5436096" y="-740618"/>
            <a:ext cx="4364795" cy="4320480"/>
          </a:xfrm>
          <a:prstGeom prst="ellipse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7" name="Rectangle 15"/>
          <p:cNvSpPr>
            <a:spLocks/>
          </p:cNvSpPr>
          <p:nvPr/>
        </p:nvSpPr>
        <p:spPr bwMode="auto">
          <a:xfrm>
            <a:off x="539552" y="1995686"/>
            <a:ext cx="60486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numCol="2" anchor="ctr"/>
          <a:lstStyle/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Kvalitets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patientsäkerhetsrådet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(SFAM-Q)</a:t>
            </a: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hållbar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diagnostik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behandling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Kompetensvärderingsrådet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Forskningsrådet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IT-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Utbildningsrådet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Fortbildningsrådet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Levnadsvanerådet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sköra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äldre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primärvården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699542"/>
            <a:ext cx="4104456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SFAM:s </a:t>
            </a: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nätverk</a:t>
            </a:r>
            <a:endParaRPr lang="en-US" sz="45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7" name="Rectangle 15"/>
          <p:cNvSpPr>
            <a:spLocks/>
          </p:cNvSpPr>
          <p:nvPr/>
        </p:nvSpPr>
        <p:spPr bwMode="auto">
          <a:xfrm>
            <a:off x="899592" y="963985"/>
            <a:ext cx="4464496" cy="6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buClr>
                <a:srgbClr val="16C06A"/>
              </a:buClr>
              <a:buSzPct val="100000"/>
            </a:pPr>
            <a:r>
              <a:rPr lang="en-US" sz="20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Intressegrupper</a:t>
            </a:r>
            <a:endParaRPr lang="en-US" sz="20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sp>
        <p:nvSpPr>
          <p:cNvPr id="8" name="Rectangle 15"/>
          <p:cNvSpPr>
            <a:spLocks/>
          </p:cNvSpPr>
          <p:nvPr/>
        </p:nvSpPr>
        <p:spPr bwMode="auto">
          <a:xfrm>
            <a:off x="539552" y="1619652"/>
            <a:ext cx="604867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numCol="2" anchor="ctr"/>
          <a:lstStyle/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Studierektorsnätverket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rådet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Fortbildningssamordnare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Konsultation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Självvärdering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kollegial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dialog (ASK)</a:t>
            </a: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Balintverksamhet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Allmänläkarkonsulter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Psykisk ohälsa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Gastroprima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Astma-allergi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(NAAKA)</a:t>
            </a: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Infektionssjukdomar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Riskbruk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/>
          </p:cNvSpPr>
          <p:nvPr/>
        </p:nvSpPr>
        <p:spPr bwMode="auto">
          <a:xfrm>
            <a:off x="899592" y="699014"/>
            <a:ext cx="4132432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5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Lokalföreningar</a:t>
            </a:r>
            <a:endParaRPr lang="en-US" sz="45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827584" y="104724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finns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nästan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hela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landet</a:t>
            </a:r>
            <a:endParaRPr lang="en-US" sz="2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36" name="Rectangle 15"/>
          <p:cNvSpPr>
            <a:spLocks/>
          </p:cNvSpPr>
          <p:nvPr/>
        </p:nvSpPr>
        <p:spPr bwMode="auto">
          <a:xfrm>
            <a:off x="899592" y="1744469"/>
            <a:ext cx="4032142" cy="131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Regionalt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lokalt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opinionsarbete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Fortbildning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3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Utbildning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grpSp>
        <p:nvGrpSpPr>
          <p:cNvPr id="37" name="Grupp 36"/>
          <p:cNvGrpSpPr>
            <a:grpSpLocks noChangeAspect="1"/>
          </p:cNvGrpSpPr>
          <p:nvPr/>
        </p:nvGrpSpPr>
        <p:grpSpPr>
          <a:xfrm>
            <a:off x="5292080" y="217986"/>
            <a:ext cx="1944216" cy="4382587"/>
            <a:chOff x="8081436" y="119728"/>
            <a:chExt cx="2729087" cy="6151817"/>
          </a:xfrm>
        </p:grpSpPr>
        <p:pic>
          <p:nvPicPr>
            <p:cNvPr id="38" name="Bildobjekt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436" y="119728"/>
              <a:ext cx="2729087" cy="6151817"/>
            </a:xfrm>
            <a:prstGeom prst="rect">
              <a:avLst/>
            </a:prstGeom>
          </p:spPr>
        </p:pic>
        <p:sp>
          <p:nvSpPr>
            <p:cNvPr id="39" name="5-udd 38"/>
            <p:cNvSpPr/>
            <p:nvPr/>
          </p:nvSpPr>
          <p:spPr>
            <a:xfrm>
              <a:off x="8637656" y="4709825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5-udd 39"/>
            <p:cNvSpPr/>
            <p:nvPr/>
          </p:nvSpPr>
          <p:spPr>
            <a:xfrm>
              <a:off x="8456629" y="5009787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5-udd 40"/>
            <p:cNvSpPr/>
            <p:nvPr/>
          </p:nvSpPr>
          <p:spPr>
            <a:xfrm>
              <a:off x="8137146" y="4913113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5-udd 41"/>
            <p:cNvSpPr/>
            <p:nvPr/>
          </p:nvSpPr>
          <p:spPr>
            <a:xfrm>
              <a:off x="8304786" y="5253686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5-udd 42"/>
            <p:cNvSpPr/>
            <p:nvPr/>
          </p:nvSpPr>
          <p:spPr>
            <a:xfrm>
              <a:off x="8393729" y="5831748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5-udd 43"/>
            <p:cNvSpPr/>
            <p:nvPr/>
          </p:nvSpPr>
          <p:spPr>
            <a:xfrm>
              <a:off x="9357360" y="4580222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5-udd 44"/>
            <p:cNvSpPr/>
            <p:nvPr/>
          </p:nvSpPr>
          <p:spPr>
            <a:xfrm>
              <a:off x="9640487" y="4324191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5-udd 45"/>
            <p:cNvSpPr/>
            <p:nvPr/>
          </p:nvSpPr>
          <p:spPr>
            <a:xfrm>
              <a:off x="9389363" y="4169031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5-udd 46"/>
            <p:cNvSpPr/>
            <p:nvPr/>
          </p:nvSpPr>
          <p:spPr>
            <a:xfrm>
              <a:off x="8963040" y="5704427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5-udd 47"/>
            <p:cNvSpPr/>
            <p:nvPr/>
          </p:nvSpPr>
          <p:spPr>
            <a:xfrm>
              <a:off x="8630919" y="5942294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5-udd 48"/>
            <p:cNvSpPr/>
            <p:nvPr/>
          </p:nvSpPr>
          <p:spPr>
            <a:xfrm>
              <a:off x="8730949" y="5707625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5-udd 49"/>
            <p:cNvSpPr/>
            <p:nvPr/>
          </p:nvSpPr>
          <p:spPr>
            <a:xfrm>
              <a:off x="8400265" y="5627134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5-udd 50"/>
            <p:cNvSpPr/>
            <p:nvPr/>
          </p:nvSpPr>
          <p:spPr>
            <a:xfrm>
              <a:off x="8699220" y="5231892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5-udd 51"/>
            <p:cNvSpPr/>
            <p:nvPr/>
          </p:nvSpPr>
          <p:spPr>
            <a:xfrm>
              <a:off x="9138863" y="5505591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5-udd 52"/>
            <p:cNvSpPr/>
            <p:nvPr/>
          </p:nvSpPr>
          <p:spPr>
            <a:xfrm>
              <a:off x="9228924" y="5119385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5-udd 53"/>
            <p:cNvSpPr/>
            <p:nvPr/>
          </p:nvSpPr>
          <p:spPr>
            <a:xfrm>
              <a:off x="8762153" y="4251205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5-udd 54"/>
            <p:cNvSpPr/>
            <p:nvPr/>
          </p:nvSpPr>
          <p:spPr>
            <a:xfrm>
              <a:off x="9065939" y="4873624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5-udd 55"/>
            <p:cNvSpPr/>
            <p:nvPr/>
          </p:nvSpPr>
          <p:spPr>
            <a:xfrm>
              <a:off x="9154103" y="4286820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5-udd 56"/>
            <p:cNvSpPr/>
            <p:nvPr/>
          </p:nvSpPr>
          <p:spPr>
            <a:xfrm>
              <a:off x="9728316" y="5303265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5-udd 57"/>
            <p:cNvSpPr/>
            <p:nvPr/>
          </p:nvSpPr>
          <p:spPr>
            <a:xfrm>
              <a:off x="9252203" y="3577304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5-udd 58"/>
            <p:cNvSpPr/>
            <p:nvPr/>
          </p:nvSpPr>
          <p:spPr>
            <a:xfrm>
              <a:off x="8884920" y="3805237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5-udd 59"/>
            <p:cNvSpPr/>
            <p:nvPr/>
          </p:nvSpPr>
          <p:spPr>
            <a:xfrm>
              <a:off x="8884920" y="5478831"/>
              <a:ext cx="274320" cy="259206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5-udd 60"/>
            <p:cNvSpPr/>
            <p:nvPr/>
          </p:nvSpPr>
          <p:spPr>
            <a:xfrm>
              <a:off x="8788740" y="2655887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5-udd 61"/>
            <p:cNvSpPr/>
            <p:nvPr/>
          </p:nvSpPr>
          <p:spPr>
            <a:xfrm>
              <a:off x="9507504" y="2120360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5-udd 62"/>
            <p:cNvSpPr/>
            <p:nvPr/>
          </p:nvSpPr>
          <p:spPr>
            <a:xfrm>
              <a:off x="9837816" y="1238694"/>
              <a:ext cx="274320" cy="2592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2831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/>
          <p:cNvSpPr/>
          <p:nvPr/>
        </p:nvSpPr>
        <p:spPr bwMode="auto">
          <a:xfrm>
            <a:off x="5364088" y="-812626"/>
            <a:ext cx="4464496" cy="4464496"/>
          </a:xfrm>
          <a:prstGeom prst="ellipse">
            <a:avLst/>
          </a:prstGeom>
          <a:blipFill rotWithShape="1">
            <a:blip r:embed="rId2"/>
            <a:srcRect/>
            <a:stretch>
              <a:fillRect l="-31257" t="-1333" r="-2371" b="-4651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69630" y="-2406707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899592" y="699542"/>
            <a:ext cx="6336704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Debatt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och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opinion</a:t>
            </a:r>
            <a:endParaRPr lang="en-US" sz="40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sp>
        <p:nvSpPr>
          <p:cNvPr id="11" name="Rectangle 15"/>
          <p:cNvSpPr>
            <a:spLocks/>
          </p:cNvSpPr>
          <p:nvPr/>
        </p:nvSpPr>
        <p:spPr bwMode="auto">
          <a:xfrm>
            <a:off x="899592" y="1563638"/>
            <a:ext cx="4752528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Samarbete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med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Distriktsläkarföreningen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(DLF),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Sveriges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läkarförbund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(SLF)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Svenska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läkaresällskapet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(SLS)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Remissinstans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allmänmedinska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frågor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primärvårdsfrågor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Policydokument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Debattartiklar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4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Närvaro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på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sociala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medier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: Facebook, Twitter</a:t>
            </a:r>
          </a:p>
        </p:txBody>
      </p:sp>
    </p:spTree>
    <p:extLst>
      <p:ext uri="{BB962C8B-B14F-4D97-AF65-F5344CB8AC3E}">
        <p14:creationId xmlns:p14="http://schemas.microsoft.com/office/powerpoint/2010/main" val="15317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/>
          </p:cNvSpPr>
          <p:nvPr/>
        </p:nvSpPr>
        <p:spPr bwMode="auto">
          <a:xfrm>
            <a:off x="902999" y="1596161"/>
            <a:ext cx="4893137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numCol="1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Svensk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allmänmedicinsk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kongress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SFAM:s ST-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dagar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Kurser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Nätverket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fortbildningssamordnare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FQ-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gruppverksamhet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Kollegial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dialog online (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nyhet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feb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2021)</a:t>
            </a: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Studiebrev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, podcasts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och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andra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studiematerial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(forts.)</a:t>
            </a:r>
          </a:p>
          <a:p>
            <a:pPr marL="457200" indent="-457200" algn="l">
              <a:buClr>
                <a:srgbClr val="16C06A"/>
              </a:buClr>
              <a:buSzPct val="100000"/>
              <a:buBlip>
                <a:blip r:embed="rId2"/>
              </a:buBlip>
            </a:pP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902999" y="699542"/>
            <a:ext cx="7704856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Utbildning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och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fortbildning</a:t>
            </a:r>
            <a:endParaRPr lang="en-US" sz="40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0A3DA8E-5C7C-6B49-A53B-C4DC7B75642B}"/>
              </a:ext>
            </a:extLst>
          </p:cNvPr>
          <p:cNvGrpSpPr/>
          <p:nvPr/>
        </p:nvGrpSpPr>
        <p:grpSpPr>
          <a:xfrm>
            <a:off x="6068591" y="1203598"/>
            <a:ext cx="2895897" cy="2649923"/>
            <a:chOff x="5872788" y="1392552"/>
            <a:chExt cx="2895897" cy="2649923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ED0EFD4E-F571-0240-B1DB-8AD9E952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2788" y="1392552"/>
              <a:ext cx="2368213" cy="2571750"/>
            </a:xfrm>
            <a:prstGeom prst="rect">
              <a:avLst/>
            </a:prstGeom>
          </p:spPr>
        </p:pic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972ECCA-9E86-B247-9566-BBCE2947A883}"/>
                </a:ext>
              </a:extLst>
            </p:cNvPr>
            <p:cNvSpPr txBox="1"/>
            <p:nvPr/>
          </p:nvSpPr>
          <p:spPr>
            <a:xfrm>
              <a:off x="6464429" y="3796254"/>
              <a:ext cx="23042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/>
                <a:t>Bild: Annika Andén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3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/>
          </p:cNvSpPr>
          <p:nvPr/>
        </p:nvSpPr>
        <p:spPr bwMode="auto">
          <a:xfrm>
            <a:off x="3995936" y="1203598"/>
            <a:ext cx="532859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numCol="1" anchor="ctr"/>
          <a:lstStyle/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Studierektorskollegiet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Kompetensvärdering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för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ST-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läkare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971550" lvl="3" indent="-4572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Mitt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ST</a:t>
            </a:r>
          </a:p>
          <a:p>
            <a:pPr marL="971550" lvl="3" indent="-457200" algn="l">
              <a:spcAft>
                <a:spcPts val="600"/>
              </a:spcAft>
              <a:buClr>
                <a:srgbClr val="16C06A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Specialistexamen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allmänmedicin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SPUR-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inspektioner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Handledning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spcAft>
                <a:spcPts val="600"/>
              </a:spcAft>
              <a:buClr>
                <a:srgbClr val="16C06A"/>
              </a:buClr>
              <a:buSzPct val="100000"/>
              <a:buBlip>
                <a:blip r:embed="rId2"/>
              </a:buBlip>
            </a:pPr>
            <a:r>
              <a:rPr lang="en-US" sz="1800" dirty="0" err="1">
                <a:solidFill>
                  <a:schemeClr val="tx1"/>
                </a:solidFill>
                <a:latin typeface="Calibri"/>
                <a:ea typeface="Lato" charset="0"/>
                <a:cs typeface="Calibri"/>
                <a:sym typeface="Lato Light" charset="0"/>
              </a:rPr>
              <a:t>Konsultation</a:t>
            </a: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  <a:p>
            <a:pPr marL="457200" indent="-457200" algn="l">
              <a:buClr>
                <a:srgbClr val="16C06A"/>
              </a:buClr>
              <a:buSzPct val="100000"/>
              <a:buBlip>
                <a:blip r:embed="rId2"/>
              </a:buBlip>
            </a:pPr>
            <a:endParaRPr lang="en-US" sz="1800" dirty="0">
              <a:solidFill>
                <a:schemeClr val="tx1"/>
              </a:solidFill>
              <a:latin typeface="Calibri"/>
              <a:ea typeface="Lato" charset="0"/>
              <a:cs typeface="Calibri"/>
              <a:sym typeface="Lato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2" y="4299942"/>
            <a:ext cx="1231957" cy="548015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899592" y="699542"/>
            <a:ext cx="7704856" cy="4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Utbildning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och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 </a:t>
            </a:r>
            <a:r>
              <a:rPr lang="en-US" sz="4000" b="1" dirty="0" err="1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fortbildning</a:t>
            </a:r>
            <a:r>
              <a:rPr lang="en-US" sz="4000" b="1" dirty="0">
                <a:solidFill>
                  <a:srgbClr val="051423"/>
                </a:solidFill>
                <a:latin typeface="Calibri"/>
                <a:ea typeface="Calibri"/>
                <a:cs typeface="Calibri"/>
                <a:sym typeface="Bebas Neue" charset="0"/>
              </a:rPr>
              <a:t>, forts.</a:t>
            </a:r>
            <a:endParaRPr lang="en-US" sz="4000" b="1" dirty="0">
              <a:solidFill>
                <a:srgbClr val="051423"/>
              </a:solidFill>
              <a:latin typeface="Calibri"/>
              <a:ea typeface="Bebas Neue Light" charset="0"/>
              <a:cs typeface="Calibri"/>
              <a:sym typeface="Bebas Neue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031DECC-6461-8643-A95C-C1AE79CFA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" b="2746"/>
          <a:stretch/>
        </p:blipFill>
        <p:spPr>
          <a:xfrm>
            <a:off x="1115616" y="1203598"/>
            <a:ext cx="2340297" cy="297789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972ECCA-9E86-B247-9566-BBCE2947A883}"/>
              </a:ext>
            </a:extLst>
          </p:cNvPr>
          <p:cNvSpPr txBox="1"/>
          <p:nvPr/>
        </p:nvSpPr>
        <p:spPr>
          <a:xfrm>
            <a:off x="539552" y="3906582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/>
              <a:t>Bild: Annika Andén</a:t>
            </a:r>
          </a:p>
        </p:txBody>
      </p:sp>
    </p:spTree>
    <p:extLst>
      <p:ext uri="{BB962C8B-B14F-4D97-AF65-F5344CB8AC3E}">
        <p14:creationId xmlns:p14="http://schemas.microsoft.com/office/powerpoint/2010/main" val="918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mon Slide">
  <a:themeElements>
    <a:clrScheme name="HappyBiz 2 - Paste">
      <a:dk1>
        <a:srgbClr val="051423"/>
      </a:dk1>
      <a:lt1>
        <a:srgbClr val="FFFFFF"/>
      </a:lt1>
      <a:dk2>
        <a:srgbClr val="0A374B"/>
      </a:dk2>
      <a:lt2>
        <a:srgbClr val="646E78"/>
      </a:lt2>
      <a:accent1>
        <a:srgbClr val="008264"/>
      </a:accent1>
      <a:accent2>
        <a:srgbClr val="008C6E"/>
      </a:accent2>
      <a:accent3>
        <a:srgbClr val="0AA082"/>
      </a:accent3>
      <a:accent4>
        <a:srgbClr val="32AF8C"/>
      </a:accent4>
      <a:accent5>
        <a:srgbClr val="5AC8A0"/>
      </a:accent5>
      <a:accent6>
        <a:srgbClr val="78E1B9"/>
      </a:accent6>
      <a:hlink>
        <a:srgbClr val="3445A1"/>
      </a:hlink>
      <a:folHlink>
        <a:srgbClr val="3FA7D7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5868</TotalTime>
  <Pages>0</Pages>
  <Words>444</Words>
  <Characters>0</Characters>
  <Application>Microsoft Macintosh PowerPoint</Application>
  <PresentationFormat>Bildspel på skärmen (16:9)</PresentationFormat>
  <Lines>0</Lines>
  <Paragraphs>110</Paragraphs>
  <Slides>16</Slides>
  <Notes>2</Notes>
  <HiddenSlides>1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4" baseType="lpstr">
      <vt:lpstr>Arial</vt:lpstr>
      <vt:lpstr>Calibri</vt:lpstr>
      <vt:lpstr>Gill Sans</vt:lpstr>
      <vt:lpstr>Lato</vt:lpstr>
      <vt:lpstr>Lato Light</vt:lpstr>
      <vt:lpstr>Common Slide</vt:lpstr>
      <vt:lpstr>Anpassad formgivning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Andreas Thörneby</cp:lastModifiedBy>
  <cp:revision>1573</cp:revision>
  <dcterms:modified xsi:type="dcterms:W3CDTF">2021-02-25T06:14:40Z</dcterms:modified>
</cp:coreProperties>
</file>